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57" r:id="rId3"/>
    <p:sldId id="261" r:id="rId4"/>
    <p:sldId id="263" r:id="rId5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MI M" initials="AM" lastIdx="1" clrIdx="0">
    <p:extLst>
      <p:ext uri="{19B8F6BF-5375-455C-9EA6-DF929625EA0E}">
        <p15:presenceInfo xmlns:p15="http://schemas.microsoft.com/office/powerpoint/2012/main" userId="921537c91cfbf19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5A94"/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eccloud.iec-sis.org.mx/index.php/s/wNgC6HBnkxJNlLs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B899A787-7583-4A1F-9EF6-97432035BB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4603" y="392613"/>
            <a:ext cx="3412387" cy="1172417"/>
          </a:xfrm>
          <a:prstGeom prst="rect">
            <a:avLst/>
          </a:prstGeom>
        </p:spPr>
      </p:pic>
      <p:grpSp>
        <p:nvGrpSpPr>
          <p:cNvPr id="33" name="Grupo 32">
            <a:extLst>
              <a:ext uri="{FF2B5EF4-FFF2-40B4-BE49-F238E27FC236}">
                <a16:creationId xmlns:a16="http://schemas.microsoft.com/office/drawing/2014/main" id="{FCE2910A-EC98-454E-9181-E70BAA86F79D}"/>
              </a:ext>
            </a:extLst>
          </p:cNvPr>
          <p:cNvGrpSpPr/>
          <p:nvPr/>
        </p:nvGrpSpPr>
        <p:grpSpPr>
          <a:xfrm>
            <a:off x="1035266" y="3697155"/>
            <a:ext cx="5383118" cy="2077579"/>
            <a:chOff x="1457297" y="4119195"/>
            <a:chExt cx="4741069" cy="1498403"/>
          </a:xfrm>
        </p:grpSpPr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7B49E9FD-AD28-478A-BB2C-D2DE607FDFAF}"/>
                </a:ext>
              </a:extLst>
            </p:cNvPr>
            <p:cNvSpPr txBox="1"/>
            <p:nvPr/>
          </p:nvSpPr>
          <p:spPr>
            <a:xfrm>
              <a:off x="1718044" y="4245100"/>
              <a:ext cx="4377956" cy="4217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3200" dirty="0">
                  <a:solidFill>
                    <a:prstClr val="white"/>
                  </a:solidFill>
                </a:rPr>
                <a:t>INFORMES PRESENTADOS</a:t>
              </a:r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574BF33A-833B-40A7-A0C5-9667D88CC6B1}"/>
                </a:ext>
              </a:extLst>
            </p:cNvPr>
            <p:cNvSpPr txBox="1"/>
            <p:nvPr/>
          </p:nvSpPr>
          <p:spPr>
            <a:xfrm>
              <a:off x="1697208" y="4505414"/>
              <a:ext cx="4377956" cy="6659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5400" dirty="0">
                  <a:solidFill>
                    <a:prstClr val="white"/>
                  </a:solidFill>
                </a:rPr>
                <a:t>AGRUPACIONES</a:t>
              </a:r>
            </a:p>
          </p:txBody>
        </p:sp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BC4E7E4C-F7FC-4E88-B685-F3641273B08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39168" y="4133484"/>
              <a:ext cx="2159198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>
              <a:extLst>
                <a:ext uri="{FF2B5EF4-FFF2-40B4-BE49-F238E27FC236}">
                  <a16:creationId xmlns:a16="http://schemas.microsoft.com/office/drawing/2014/main" id="{69A5825B-A4BC-4ED3-9F59-B9A6E9F449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128682" y="5598783"/>
              <a:ext cx="2069684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>
              <a:extLst>
                <a:ext uri="{FF2B5EF4-FFF2-40B4-BE49-F238E27FC236}">
                  <a16:creationId xmlns:a16="http://schemas.microsoft.com/office/drawing/2014/main" id="{80CD480B-CB40-48E8-8863-41BE9B1E75E6}"/>
                </a:ext>
              </a:extLst>
            </p:cNvPr>
            <p:cNvCxnSpPr>
              <a:cxnSpLocks/>
            </p:cNvCxnSpPr>
            <p:nvPr/>
          </p:nvCxnSpPr>
          <p:spPr>
            <a:xfrm>
              <a:off x="6177529" y="4119195"/>
              <a:ext cx="0" cy="1498403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62583A70-F5EF-4D09-B83C-5E78644365B6}"/>
                </a:ext>
              </a:extLst>
            </p:cNvPr>
            <p:cNvSpPr txBox="1"/>
            <p:nvPr/>
          </p:nvSpPr>
          <p:spPr>
            <a:xfrm>
              <a:off x="2292153" y="4943937"/>
              <a:ext cx="3078449" cy="5993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4800" dirty="0">
                  <a:solidFill>
                    <a:prstClr val="white"/>
                  </a:solidFill>
                </a:rPr>
                <a:t>POLÍTICAS</a:t>
              </a:r>
            </a:p>
          </p:txBody>
        </p: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92B66A3B-F0D9-4148-8610-E41BD5739ADF}"/>
                </a:ext>
              </a:extLst>
            </p:cNvPr>
            <p:cNvCxnSpPr>
              <a:cxnSpLocks/>
            </p:cNvCxnSpPr>
            <p:nvPr/>
          </p:nvCxnSpPr>
          <p:spPr>
            <a:xfrm>
              <a:off x="1457298" y="4133484"/>
              <a:ext cx="2159198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>
              <a:extLst>
                <a:ext uri="{FF2B5EF4-FFF2-40B4-BE49-F238E27FC236}">
                  <a16:creationId xmlns:a16="http://schemas.microsoft.com/office/drawing/2014/main" id="{06B7FC31-A576-4267-A29F-80DD742B64D5}"/>
                </a:ext>
              </a:extLst>
            </p:cNvPr>
            <p:cNvCxnSpPr>
              <a:cxnSpLocks/>
            </p:cNvCxnSpPr>
            <p:nvPr/>
          </p:nvCxnSpPr>
          <p:spPr>
            <a:xfrm>
              <a:off x="1457297" y="5598783"/>
              <a:ext cx="2159199" cy="18815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>
              <a:extLst>
                <a:ext uri="{FF2B5EF4-FFF2-40B4-BE49-F238E27FC236}">
                  <a16:creationId xmlns:a16="http://schemas.microsoft.com/office/drawing/2014/main" id="{E925BE08-5EDC-4848-9EFD-F2FE5A1B7727}"/>
                </a:ext>
              </a:extLst>
            </p:cNvPr>
            <p:cNvCxnSpPr>
              <a:cxnSpLocks/>
            </p:cNvCxnSpPr>
            <p:nvPr/>
          </p:nvCxnSpPr>
          <p:spPr>
            <a:xfrm>
              <a:off x="1478728" y="4119197"/>
              <a:ext cx="0" cy="1479587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9847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ángulo 41"/>
          <p:cNvSpPr/>
          <p:nvPr/>
        </p:nvSpPr>
        <p:spPr>
          <a:xfrm>
            <a:off x="210712" y="263333"/>
            <a:ext cx="3914539" cy="95410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14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informes que presentan los partidos políticos, asociaciones, agrupaciones políticas y los ciudadanos registrados ante la autoridad electoral. </a:t>
            </a:r>
            <a:endParaRPr lang="es-MX" sz="16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296980" y="1918104"/>
            <a:ext cx="7495309" cy="4315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MX" sz="2000" dirty="0">
                <a:solidFill>
                  <a:schemeClr val="bg2">
                    <a:lumMod val="25000"/>
                  </a:schemeClr>
                </a:solidFill>
              </a:rPr>
              <a:t>Según lo establece el artículo 41, base V, apartado B, inciso a), numeral 6 de la Constitución Política de los Estados Unidos Mexicanos, es facultad del </a:t>
            </a:r>
            <a:r>
              <a:rPr lang="es-MX" altLang="es-MX" sz="2000" dirty="0">
                <a:solidFill>
                  <a:schemeClr val="bg2">
                    <a:lumMod val="25000"/>
                  </a:schemeClr>
                </a:solidFill>
              </a:rPr>
              <a:t>Consejo General del Instituto Nacional Electoral la fiscalización de las finanzas de los partidos políticos relativas a los procesos electorales federales y locales, así como de las campañas de los candidatos</a:t>
            </a:r>
            <a:r>
              <a:rPr lang="es-MX" sz="2000" dirty="0">
                <a:solidFill>
                  <a:schemeClr val="bg2">
                    <a:lumMod val="25000"/>
                  </a:schemeClr>
                </a:solidFill>
              </a:rPr>
              <a:t>. Por lo tanto, los informes sobre sus ingresos y egresos serán presentados ante la mencionada autoridad electoral. 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4578755" y="1728327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MX" sz="3200" dirty="0">
              <a:solidFill>
                <a:srgbClr val="7C3F99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0118BC0-78E8-415C-BB44-B82D37FF9148}"/>
              </a:ext>
            </a:extLst>
          </p:cNvPr>
          <p:cNvSpPr/>
          <p:nvPr/>
        </p:nvSpPr>
        <p:spPr>
          <a:xfrm>
            <a:off x="8977745" y="3768435"/>
            <a:ext cx="2582031" cy="224443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Rounded MT Bold" panose="020F0704030504030204" pitchFamily="34" charset="0"/>
              </a:rPr>
              <a:t>Artículo 31, fracción I.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65E257F-3EF5-44A8-922B-B8B402A314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290" y="543358"/>
            <a:ext cx="2362161" cy="813854"/>
          </a:xfrm>
          <a:prstGeom prst="rect">
            <a:avLst/>
          </a:prstGeom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6C39151B-50A5-459C-ACCD-DA0DC83934E6}"/>
              </a:ext>
            </a:extLst>
          </p:cNvPr>
          <p:cNvSpPr/>
          <p:nvPr/>
        </p:nvSpPr>
        <p:spPr>
          <a:xfrm>
            <a:off x="1946103" y="1456439"/>
            <a:ext cx="3914539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24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Partidos Políticos</a:t>
            </a:r>
            <a:endParaRPr lang="es-MX" sz="28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A9932D41-D392-0AAA-E3B3-1208EDAD3AE7}"/>
              </a:ext>
            </a:extLst>
          </p:cNvPr>
          <p:cNvGrpSpPr/>
          <p:nvPr/>
        </p:nvGrpSpPr>
        <p:grpSpPr>
          <a:xfrm>
            <a:off x="4116005" y="109444"/>
            <a:ext cx="3621726" cy="1458328"/>
            <a:chOff x="4125251" y="221121"/>
            <a:chExt cx="3621726" cy="1458328"/>
          </a:xfrm>
        </p:grpSpPr>
        <p:grpSp>
          <p:nvGrpSpPr>
            <p:cNvPr id="31" name="Grupo 30"/>
            <p:cNvGrpSpPr/>
            <p:nvPr/>
          </p:nvGrpSpPr>
          <p:grpSpPr>
            <a:xfrm>
              <a:off x="4125251" y="221121"/>
              <a:ext cx="3621726" cy="1458328"/>
              <a:chOff x="7813440" y="823709"/>
              <a:chExt cx="4471162" cy="1458328"/>
            </a:xfrm>
          </p:grpSpPr>
          <p:sp>
            <p:nvSpPr>
              <p:cNvPr id="32" name="Rectángulo 31"/>
              <p:cNvSpPr/>
              <p:nvPr/>
            </p:nvSpPr>
            <p:spPr>
              <a:xfrm>
                <a:off x="7813440" y="823709"/>
                <a:ext cx="44711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Fecha de actualización y/o validación: </a:t>
                </a:r>
              </a:p>
              <a:p>
                <a:r>
                  <a:rPr lang="es-MX" sz="1200" b="1" dirty="0">
                    <a:solidFill>
                      <a:srgbClr val="7030A0"/>
                    </a:solidFill>
                  </a:rPr>
                  <a:t>28 de febrero de 2025</a:t>
                </a:r>
              </a:p>
            </p:txBody>
          </p:sp>
          <p:sp>
            <p:nvSpPr>
              <p:cNvPr id="33" name="Rectángulo 32"/>
              <p:cNvSpPr/>
              <p:nvPr/>
            </p:nvSpPr>
            <p:spPr>
              <a:xfrm>
                <a:off x="7813440" y="1635706"/>
                <a:ext cx="395180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200" b="1" dirty="0">
                    <a:solidFill>
                      <a:schemeClr val="bg1">
                        <a:lumMod val="50000"/>
                      </a:schemeClr>
                    </a:solidFill>
                  </a:rPr>
                  <a:t>Responsable de generar la información: </a:t>
                </a:r>
              </a:p>
              <a:p>
                <a:r>
                  <a:rPr lang="es-MX" sz="1200" b="1" dirty="0">
                    <a:solidFill>
                      <a:srgbClr val="0070C0"/>
                    </a:solidFill>
                  </a:rPr>
                  <a:t>Unidad Técnica de Fiscalización</a:t>
                </a:r>
              </a:p>
              <a:p>
                <a:endParaRPr lang="es-MX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231F97B1-11AE-7F7C-4E9E-C5D5DEB7A672}"/>
                </a:ext>
              </a:extLst>
            </p:cNvPr>
            <p:cNvSpPr/>
            <p:nvPr/>
          </p:nvSpPr>
          <p:spPr>
            <a:xfrm>
              <a:off x="4125251" y="599776"/>
              <a:ext cx="362172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MX" sz="1200" b="1" dirty="0">
                  <a:solidFill>
                    <a:srgbClr val="7030A0"/>
                  </a:solidFill>
                </a:rPr>
                <a:t>Del 01 al 28 de febrero de 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9512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ángulo 41"/>
          <p:cNvSpPr/>
          <p:nvPr/>
        </p:nvSpPr>
        <p:spPr>
          <a:xfrm>
            <a:off x="0" y="323277"/>
            <a:ext cx="3914539" cy="95410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14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informes que presentan los partidos políticos, asociaciones, agrupaciones políticas y los ciudadanos registrados ante la autoridad electoral. </a:t>
            </a:r>
            <a:endParaRPr lang="es-MX" sz="16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4578755" y="1728327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MX" sz="3200" dirty="0">
              <a:solidFill>
                <a:srgbClr val="7C3F99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0118BC0-78E8-415C-BB44-B82D37FF9148}"/>
              </a:ext>
            </a:extLst>
          </p:cNvPr>
          <p:cNvSpPr/>
          <p:nvPr/>
        </p:nvSpPr>
        <p:spPr>
          <a:xfrm>
            <a:off x="8977745" y="3768435"/>
            <a:ext cx="2582031" cy="224443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Rounded MT Bold" panose="020F0704030504030204" pitchFamily="34" charset="0"/>
              </a:rPr>
              <a:t>Artículo 31, fracción I.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65E257F-3EF5-44A8-922B-B8B402A314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290" y="543358"/>
            <a:ext cx="2362161" cy="813854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1AC5A54A-06A7-4153-AB0B-FDA0C401B508}"/>
              </a:ext>
            </a:extLst>
          </p:cNvPr>
          <p:cNvSpPr/>
          <p:nvPr/>
        </p:nvSpPr>
        <p:spPr>
          <a:xfrm>
            <a:off x="2030319" y="1538535"/>
            <a:ext cx="3914539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24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Agrupaciones Políticas</a:t>
            </a:r>
            <a:endParaRPr lang="es-MX" sz="28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E2C0DC6-DAB8-4D2E-8FDD-F643E215462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7979" y="2460071"/>
            <a:ext cx="894938" cy="95410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0F122B5C-7D59-4193-D572-1B13043632A4}"/>
              </a:ext>
            </a:extLst>
          </p:cNvPr>
          <p:cNvSpPr txBox="1"/>
          <p:nvPr/>
        </p:nvSpPr>
        <p:spPr>
          <a:xfrm>
            <a:off x="2199852" y="3414178"/>
            <a:ext cx="4200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ORGANIZACIÓN POLITICA INDEPENDIENTE</a:t>
            </a:r>
          </a:p>
        </p:txBody>
      </p:sp>
      <p:pic>
        <p:nvPicPr>
          <p:cNvPr id="5" name="Imagen 4" descr="LOGO SI COAHUILA 2018">
            <a:extLst>
              <a:ext uri="{FF2B5EF4-FFF2-40B4-BE49-F238E27FC236}">
                <a16:creationId xmlns:a16="http://schemas.microsoft.com/office/drawing/2014/main" id="{B13035D9-F5EF-7031-A6A8-99A5A5CE215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023" y="4435821"/>
            <a:ext cx="805894" cy="7594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C4D8FC3D-8221-18B4-168C-56D7CAD106F8}"/>
              </a:ext>
            </a:extLst>
          </p:cNvPr>
          <p:cNvSpPr txBox="1"/>
          <p:nvPr/>
        </p:nvSpPr>
        <p:spPr>
          <a:xfrm>
            <a:off x="2030319" y="5281965"/>
            <a:ext cx="4200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SOCIALDEMÓCRATA INCLUYENTE “SI COAHUILA”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85089CE-1D60-CA6E-E219-6B056A221DA8}"/>
              </a:ext>
            </a:extLst>
          </p:cNvPr>
          <p:cNvSpPr txBox="1"/>
          <p:nvPr/>
        </p:nvSpPr>
        <p:spPr>
          <a:xfrm>
            <a:off x="2279201" y="6322492"/>
            <a:ext cx="609245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000" dirty="0">
                <a:hlinkClick r:id="rId6"/>
              </a:rPr>
              <a:t>https://ieccloud.iec-sis.org.mx/index.php/s/wNgC6HBnkxJNlLs</a:t>
            </a:r>
            <a:endParaRPr lang="es-MX" sz="1000" dirty="0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E4D48EDF-8D31-67DB-60C4-227D5453F7F6}"/>
              </a:ext>
            </a:extLst>
          </p:cNvPr>
          <p:cNvGrpSpPr/>
          <p:nvPr/>
        </p:nvGrpSpPr>
        <p:grpSpPr>
          <a:xfrm>
            <a:off x="4116005" y="109444"/>
            <a:ext cx="3621726" cy="1458328"/>
            <a:chOff x="4125251" y="221121"/>
            <a:chExt cx="3621726" cy="1458328"/>
          </a:xfrm>
        </p:grpSpPr>
        <p:grpSp>
          <p:nvGrpSpPr>
            <p:cNvPr id="11" name="Grupo 10">
              <a:extLst>
                <a:ext uri="{FF2B5EF4-FFF2-40B4-BE49-F238E27FC236}">
                  <a16:creationId xmlns:a16="http://schemas.microsoft.com/office/drawing/2014/main" id="{30990D52-85EA-1764-769E-6365620C495D}"/>
                </a:ext>
              </a:extLst>
            </p:cNvPr>
            <p:cNvGrpSpPr/>
            <p:nvPr/>
          </p:nvGrpSpPr>
          <p:grpSpPr>
            <a:xfrm>
              <a:off x="4125251" y="221121"/>
              <a:ext cx="3621726" cy="1458328"/>
              <a:chOff x="7813440" y="823709"/>
              <a:chExt cx="4471162" cy="1458328"/>
            </a:xfrm>
          </p:grpSpPr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7E84493A-B8D0-BB48-2C42-54CFD2C8E272}"/>
                  </a:ext>
                </a:extLst>
              </p:cNvPr>
              <p:cNvSpPr/>
              <p:nvPr/>
            </p:nvSpPr>
            <p:spPr>
              <a:xfrm>
                <a:off x="7813440" y="823709"/>
                <a:ext cx="44711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Fecha de actualización y/o validación: </a:t>
                </a:r>
              </a:p>
              <a:p>
                <a:r>
                  <a:rPr lang="es-MX" sz="1200" b="1" dirty="0">
                    <a:solidFill>
                      <a:srgbClr val="7030A0"/>
                    </a:solidFill>
                  </a:rPr>
                  <a:t>28 de febrero de 2025</a:t>
                </a:r>
              </a:p>
            </p:txBody>
          </p:sp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C5B37FB8-ACA5-2B1C-B946-710F30C4B0B3}"/>
                  </a:ext>
                </a:extLst>
              </p:cNvPr>
              <p:cNvSpPr/>
              <p:nvPr/>
            </p:nvSpPr>
            <p:spPr>
              <a:xfrm>
                <a:off x="7813440" y="1635706"/>
                <a:ext cx="395180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200" b="1" dirty="0">
                    <a:solidFill>
                      <a:schemeClr val="bg1">
                        <a:lumMod val="50000"/>
                      </a:schemeClr>
                    </a:solidFill>
                  </a:rPr>
                  <a:t>Responsable de generar la información: </a:t>
                </a:r>
              </a:p>
              <a:p>
                <a:r>
                  <a:rPr lang="es-MX" sz="1200" b="1" dirty="0">
                    <a:solidFill>
                      <a:srgbClr val="0070C0"/>
                    </a:solidFill>
                  </a:rPr>
                  <a:t>Unidad Técnica de Fiscalización</a:t>
                </a:r>
              </a:p>
              <a:p>
                <a:endParaRPr lang="es-MX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B431EFCE-D4FC-8629-3E90-4EEC193807D8}"/>
                </a:ext>
              </a:extLst>
            </p:cNvPr>
            <p:cNvSpPr/>
            <p:nvPr/>
          </p:nvSpPr>
          <p:spPr>
            <a:xfrm>
              <a:off x="4125251" y="599776"/>
              <a:ext cx="362172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MX" sz="1200" b="1" dirty="0">
                  <a:solidFill>
                    <a:srgbClr val="7030A0"/>
                  </a:solidFill>
                </a:rPr>
                <a:t>Del 01 al 28 de febrero de 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13708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ángulo 41"/>
          <p:cNvSpPr/>
          <p:nvPr/>
        </p:nvSpPr>
        <p:spPr>
          <a:xfrm>
            <a:off x="37424" y="226216"/>
            <a:ext cx="3914539" cy="95410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14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informes que presentan los partidos políticos, asociaciones, agrupaciones políticas y los ciudadanos registrados ante la autoridad electoral. </a:t>
            </a:r>
            <a:endParaRPr lang="es-MX" sz="16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258256" y="2512412"/>
            <a:ext cx="7387414" cy="4137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just">
              <a:lnSpc>
                <a:spcPct val="107000"/>
              </a:lnSpc>
              <a:spcAft>
                <a:spcPts val="800"/>
              </a:spcAft>
              <a:buFont typeface="+mj-lt"/>
              <a:buNone/>
            </a:pPr>
            <a:r>
              <a:rPr lang="es-MX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Se recibió el Informe mensual correspondiente al mes de </a:t>
            </a:r>
            <a:r>
              <a:rPr lang="es-MX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enero</a:t>
            </a:r>
            <a:r>
              <a:rPr lang="es-MX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 del 2025 de las Organizaciones de ciudadanos, registrando los documentos que presentaron para determinar errores y omisiones encontrados en los mismos.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Font typeface="+mj-lt"/>
              <a:buNone/>
            </a:pPr>
            <a:r>
              <a:rPr lang="es-MX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Se presento ante la Comisión Temporal de Fiscalización mediante reunión de trabajo,  proyecto de los oficios de errores y omisiones del informe mensual de </a:t>
            </a:r>
            <a:r>
              <a:rPr lang="es-MX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enero</a:t>
            </a:r>
            <a:r>
              <a:rPr lang="es-MX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 de 2025 presentado por las Organizaciones, para su revisión y aprobación.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Así mismo se presentó ante la </a:t>
            </a:r>
            <a:r>
              <a:rPr lang="es-MX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Comisión Temporal de Fiscalización mediante reunión de trabajo, </a:t>
            </a:r>
            <a:r>
              <a:rPr lang="es-MX" sz="1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los Proyectos de Dictámenes Consolidados de las cinco (05) Organizaciones ciudadanas que manifestaron su intención en constituirse como Partido Político Local dentro el periodo de constitución enero a diciembre del dos mil veinticuatro (2024).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4578755" y="1728327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MX" sz="3200" dirty="0">
              <a:solidFill>
                <a:srgbClr val="7C3F99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0118BC0-78E8-415C-BB44-B82D37FF9148}"/>
              </a:ext>
            </a:extLst>
          </p:cNvPr>
          <p:cNvSpPr/>
          <p:nvPr/>
        </p:nvSpPr>
        <p:spPr>
          <a:xfrm>
            <a:off x="8977745" y="3768435"/>
            <a:ext cx="2582031" cy="224443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Rounded MT Bold" panose="020F0704030504030204" pitchFamily="34" charset="0"/>
              </a:rPr>
              <a:t>Artículo 31, fracción I.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65E257F-3EF5-44A8-922B-B8B402A314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290" y="543358"/>
            <a:ext cx="2362161" cy="813854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1AC5A54A-06A7-4153-AB0B-FDA0C401B508}"/>
              </a:ext>
            </a:extLst>
          </p:cNvPr>
          <p:cNvSpPr/>
          <p:nvPr/>
        </p:nvSpPr>
        <p:spPr>
          <a:xfrm>
            <a:off x="258256" y="1475410"/>
            <a:ext cx="7103165" cy="83099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n-US" sz="2400" b="1" dirty="0">
                <a:solidFill>
                  <a:srgbClr val="8D5A94"/>
                </a:solidFill>
                <a:effectLst/>
                <a:ea typeface="Calibri" panose="020F0502020204030204" pitchFamily="34" charset="0"/>
              </a:rPr>
              <a:t>Organizaciones  Ciudadanas Interesadas en Constituirse como Partido Político Local </a:t>
            </a:r>
            <a:endParaRPr lang="es-MX" sz="2400" b="1" dirty="0">
              <a:solidFill>
                <a:srgbClr val="8D5A94"/>
              </a:solidFill>
              <a:ea typeface="Times New Roman" panose="02020603050405020304" pitchFamily="18" charset="0"/>
            </a:endParaRP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FCCD491F-9121-8CA7-F581-1F8584E8F334}"/>
              </a:ext>
            </a:extLst>
          </p:cNvPr>
          <p:cNvGrpSpPr/>
          <p:nvPr/>
        </p:nvGrpSpPr>
        <p:grpSpPr>
          <a:xfrm>
            <a:off x="4285137" y="17082"/>
            <a:ext cx="3621726" cy="1458328"/>
            <a:chOff x="4125251" y="221121"/>
            <a:chExt cx="3621726" cy="1458328"/>
          </a:xfrm>
        </p:grpSpPr>
        <p:grpSp>
          <p:nvGrpSpPr>
            <p:cNvPr id="4" name="Grupo 3">
              <a:extLst>
                <a:ext uri="{FF2B5EF4-FFF2-40B4-BE49-F238E27FC236}">
                  <a16:creationId xmlns:a16="http://schemas.microsoft.com/office/drawing/2014/main" id="{8419B7DA-9B6D-8556-25FA-F77789B6E494}"/>
                </a:ext>
              </a:extLst>
            </p:cNvPr>
            <p:cNvGrpSpPr/>
            <p:nvPr/>
          </p:nvGrpSpPr>
          <p:grpSpPr>
            <a:xfrm>
              <a:off x="4125251" y="221121"/>
              <a:ext cx="3621726" cy="1458328"/>
              <a:chOff x="7813440" y="823709"/>
              <a:chExt cx="4471162" cy="1458328"/>
            </a:xfrm>
          </p:grpSpPr>
          <p:sp>
            <p:nvSpPr>
              <p:cNvPr id="7" name="Rectángulo 6">
                <a:extLst>
                  <a:ext uri="{FF2B5EF4-FFF2-40B4-BE49-F238E27FC236}">
                    <a16:creationId xmlns:a16="http://schemas.microsoft.com/office/drawing/2014/main" id="{183B3EB5-60F4-DF62-7571-CC3842369C03}"/>
                  </a:ext>
                </a:extLst>
              </p:cNvPr>
              <p:cNvSpPr/>
              <p:nvPr/>
            </p:nvSpPr>
            <p:spPr>
              <a:xfrm>
                <a:off x="7813440" y="823709"/>
                <a:ext cx="44711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Fecha de actualización y/o validación: </a:t>
                </a:r>
              </a:p>
              <a:p>
                <a:r>
                  <a:rPr lang="es-MX" sz="1200" b="1" dirty="0">
                    <a:solidFill>
                      <a:srgbClr val="7030A0"/>
                    </a:solidFill>
                  </a:rPr>
                  <a:t>28 de febrero de 2025</a:t>
                </a:r>
              </a:p>
            </p:txBody>
          </p:sp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AD5F7160-5A98-1834-151B-4413E699EAED}"/>
                  </a:ext>
                </a:extLst>
              </p:cNvPr>
              <p:cNvSpPr/>
              <p:nvPr/>
            </p:nvSpPr>
            <p:spPr>
              <a:xfrm>
                <a:off x="7813440" y="1635706"/>
                <a:ext cx="395180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200" b="1" dirty="0">
                    <a:solidFill>
                      <a:schemeClr val="bg1">
                        <a:lumMod val="50000"/>
                      </a:schemeClr>
                    </a:solidFill>
                  </a:rPr>
                  <a:t>Responsable de generar la información: </a:t>
                </a:r>
              </a:p>
              <a:p>
                <a:r>
                  <a:rPr lang="es-MX" sz="1200" b="1" dirty="0">
                    <a:solidFill>
                      <a:srgbClr val="0070C0"/>
                    </a:solidFill>
                  </a:rPr>
                  <a:t>Unidad Técnica de Fiscalización</a:t>
                </a:r>
              </a:p>
              <a:p>
                <a:endParaRPr lang="es-MX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3FB455A6-1851-ACED-CD87-2BFCA5874CC1}"/>
                </a:ext>
              </a:extLst>
            </p:cNvPr>
            <p:cNvSpPr/>
            <p:nvPr/>
          </p:nvSpPr>
          <p:spPr>
            <a:xfrm>
              <a:off x="4125251" y="599776"/>
              <a:ext cx="362172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MX" sz="1200" b="1" dirty="0">
                  <a:solidFill>
                    <a:srgbClr val="7030A0"/>
                  </a:solidFill>
                </a:rPr>
                <a:t>Del 01 al 28 de febrero de 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84852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2473</TotalTime>
  <Words>440</Words>
  <Application>Microsoft Office PowerPoint</Application>
  <PresentationFormat>Panorámica</PresentationFormat>
  <Paragraphs>37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Rounded MT Bold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151</cp:revision>
  <cp:lastPrinted>2024-04-23T23:29:51Z</cp:lastPrinted>
  <dcterms:created xsi:type="dcterms:W3CDTF">2016-01-18T17:46:42Z</dcterms:created>
  <dcterms:modified xsi:type="dcterms:W3CDTF">2025-03-04T22:02:06Z</dcterms:modified>
</cp:coreProperties>
</file>